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7" r:id="rId2"/>
    <p:sldId id="269" r:id="rId3"/>
    <p:sldId id="270" r:id="rId4"/>
    <p:sldId id="271" r:id="rId5"/>
    <p:sldId id="273" r:id="rId6"/>
    <p:sldId id="277" r:id="rId7"/>
    <p:sldId id="276" r:id="rId8"/>
    <p:sldId id="275" r:id="rId9"/>
    <p:sldId id="278" r:id="rId10"/>
    <p:sldId id="274" r:id="rId11"/>
  </p:sldIdLst>
  <p:sldSz cx="12192000" cy="6858000"/>
  <p:notesSz cx="6858000" cy="9144000"/>
  <p:embeddedFontLst>
    <p:embeddedFont>
      <p:font typeface="-윤고딕330" panose="020B0600000101010101" charset="-127"/>
      <p:regular r:id="rId13"/>
    </p:embeddedFont>
    <p:embeddedFont>
      <p:font typeface="휴먼엑스포" panose="020B0600000101010101" charset="-127"/>
      <p:regular r:id="rId14"/>
    </p:embeddedFont>
    <p:embeddedFont>
      <p:font typeface="Ebrima" panose="02000000000000000000" pitchFamily="2" charset="0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7197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A29F90"/>
    <a:srgbClr val="8D8A77"/>
    <a:srgbClr val="000000"/>
    <a:srgbClr val="EAEAEA"/>
    <a:srgbClr val="E6AF00"/>
    <a:srgbClr val="417698"/>
    <a:srgbClr val="323232"/>
    <a:srgbClr val="222222"/>
    <a:srgbClr val="00B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595" autoAdjust="0"/>
  </p:normalViewPr>
  <p:slideViewPr>
    <p:cSldViewPr snapToGrid="0" showGuides="1">
      <p:cViewPr varScale="1">
        <p:scale>
          <a:sx n="105" d="100"/>
          <a:sy n="105" d="100"/>
        </p:scale>
        <p:origin x="636" y="114"/>
      </p:cViewPr>
      <p:guideLst>
        <p:guide orient="horz" pos="3680"/>
        <p:guide/>
        <p:guide pos="7197"/>
        <p:guide orient="horz" pos="6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C606B-CAF1-4F0A-90D9-64C5EED7821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96576-5B5D-45C5-B2F9-85A4C552E6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03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6576-5B5D-45C5-B2F9-85A4C552E6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5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6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55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5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1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23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96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78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1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86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1BE3D-1760-4DCE-BAC0-892483EDF65B}" type="datetimeFigureOut">
              <a:rPr lang="ko-KR" altLang="en-US" smtClean="0"/>
              <a:t>2023-01-24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9041A-565F-483F-8FFE-E7B5C438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13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4.wdp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microsoft.com/office/2007/relationships/hdphoto" Target="../media/hdphoto5.wdp"/><Relationship Id="rId2" Type="http://schemas.openxmlformats.org/officeDocument/2006/relationships/video" Target="../media/media1.wmv"/><Relationship Id="rId16" Type="http://schemas.openxmlformats.org/officeDocument/2006/relationships/image" Target="../media/image16.png"/><Relationship Id="rId1" Type="http://schemas.microsoft.com/office/2007/relationships/media" Target="../media/media1.wmv"/><Relationship Id="rId6" Type="http://schemas.openxmlformats.org/officeDocument/2006/relationships/image" Target="../media/image9.png"/><Relationship Id="rId11" Type="http://schemas.microsoft.com/office/2007/relationships/hdphoto" Target="../media/hdphoto3.wdp"/><Relationship Id="rId5" Type="http://schemas.openxmlformats.org/officeDocument/2006/relationships/image" Target="../media/image1.tmp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19" Type="http://schemas.microsoft.com/office/2007/relationships/hdphoto" Target="../media/hdphoto6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microsoft.com/office/2007/relationships/hdphoto" Target="../media/hdphoto8.wdp"/><Relationship Id="rId11" Type="http://schemas.openxmlformats.org/officeDocument/2006/relationships/image" Target="../media/image24.tmp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microsoft.com/office/2007/relationships/hdphoto" Target="../media/hdphoto10.wdp"/><Relationship Id="rId4" Type="http://schemas.openxmlformats.org/officeDocument/2006/relationships/image" Target="../media/image1.tmp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3059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016434" y="1600486"/>
            <a:ext cx="4533900" cy="4533900"/>
          </a:xfrm>
          <a:prstGeom prst="ellipse">
            <a:avLst/>
          </a:prstGeom>
          <a:solidFill>
            <a:srgbClr val="A29F9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28606" y="2523544"/>
            <a:ext cx="6235426" cy="1697835"/>
            <a:chOff x="900175" y="2376545"/>
            <a:chExt cx="6235426" cy="1697835"/>
          </a:xfrm>
        </p:grpSpPr>
        <p:sp>
          <p:nvSpPr>
            <p:cNvPr id="13" name="TextBox 12"/>
            <p:cNvSpPr txBox="1"/>
            <p:nvPr/>
          </p:nvSpPr>
          <p:spPr>
            <a:xfrm>
              <a:off x="900175" y="2376545"/>
              <a:ext cx="285206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200" dirty="0">
                  <a:ln>
                    <a:solidFill>
                      <a:srgbClr val="2C2A25">
                        <a:alpha val="0"/>
                      </a:srgbClr>
                    </a:solidFill>
                  </a:ln>
                  <a:solidFill>
                    <a:srgbClr val="FFC000"/>
                  </a:solidFill>
                  <a:latin typeface="Arno Pro Smbd Caption" panose="02020702040506020403" pitchFamily="18" charset="0"/>
                </a:rPr>
                <a:t>최종발표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31968" y="3366494"/>
              <a:ext cx="39036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n>
                    <a:solidFill>
                      <a:srgbClr val="2C2A25">
                        <a:alpha val="0"/>
                      </a:srgbClr>
                    </a:solidFill>
                  </a:ln>
                  <a:solidFill>
                    <a:srgbClr val="FF0909"/>
                  </a:solidFill>
                  <a:latin typeface="Arno Pro Smbd Caption" panose="02020702040506020403" pitchFamily="18" charset="0"/>
                </a:rPr>
                <a:t>창의적 공학설계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809758" y="2323071"/>
            <a:ext cx="3374869" cy="1761204"/>
            <a:chOff x="7602394" y="3938250"/>
            <a:chExt cx="3374869" cy="1761204"/>
          </a:xfrm>
        </p:grpSpPr>
        <p:sp>
          <p:nvSpPr>
            <p:cNvPr id="27" name="TextBox 26"/>
            <p:cNvSpPr txBox="1"/>
            <p:nvPr/>
          </p:nvSpPr>
          <p:spPr>
            <a:xfrm>
              <a:off x="9407603" y="505312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3600" b="1" dirty="0" err="1">
                  <a:ln>
                    <a:solidFill>
                      <a:srgbClr val="2C2A2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no Pro Smbd Caption" panose="02020702040506020403" pitchFamily="18" charset="0"/>
                </a:rPr>
                <a:t>이무동</a:t>
              </a:r>
              <a:endParaRPr lang="ko-KR" altLang="en-US" sz="3600" b="1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chemeClr val="bg1"/>
                </a:solidFill>
                <a:latin typeface="Arno Pro Smbd Caption" panose="02020702040506020403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02394" y="3938250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800" b="1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rgbClr val="FFC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9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wipe/>
      </p:transition>
    </mc:Choice>
    <mc:Fallback xmlns="">
      <p:transition spd="med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111201" y="2967334"/>
            <a:ext cx="3681050" cy="1522869"/>
            <a:chOff x="8958325" y="2473861"/>
            <a:chExt cx="3681050" cy="1522869"/>
          </a:xfrm>
        </p:grpSpPr>
        <p:sp>
          <p:nvSpPr>
            <p:cNvPr id="5" name="TextBox 4"/>
            <p:cNvSpPr txBox="1"/>
            <p:nvPr/>
          </p:nvSpPr>
          <p:spPr>
            <a:xfrm>
              <a:off x="9085325" y="2473861"/>
              <a:ext cx="31385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2C2A25">
                        <a:alpha val="0"/>
                      </a:srgbClr>
                    </a:solidFill>
                  </a:ln>
                  <a:solidFill>
                    <a:srgbClr val="FFC000"/>
                  </a:solidFill>
                  <a:latin typeface="Arno Pro Smbd Caption" panose="02020702040506020403" pitchFamily="18" charset="0"/>
                </a:rPr>
                <a:t>Thank you</a:t>
              </a:r>
              <a:endParaRPr lang="ko-KR" altLang="en-US" sz="54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rgbClr val="FFC000"/>
                </a:solidFill>
                <a:latin typeface="Arno Pro Smbd Caption" panose="02020702040506020403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085325" y="3073400"/>
              <a:ext cx="35540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2C2A25">
                        <a:alpha val="0"/>
                      </a:srgbClr>
                    </a:solidFill>
                  </a:ln>
                  <a:solidFill>
                    <a:srgbClr val="FFC000"/>
                  </a:solidFill>
                  <a:latin typeface="Arno Pro Smbd Caption" panose="02020702040506020403" pitchFamily="18" charset="0"/>
                  <a:ea typeface="Adobe Fan Heiti Std B" panose="020B0700000000000000" pitchFamily="34" charset="-128"/>
                </a:rPr>
                <a:t>For </a:t>
              </a:r>
              <a:r>
                <a:rPr lang="en-US" altLang="ko-KR" sz="5400" dirty="0" err="1">
                  <a:ln>
                    <a:solidFill>
                      <a:srgbClr val="2C2A25">
                        <a:alpha val="0"/>
                      </a:srgbClr>
                    </a:solidFill>
                  </a:ln>
                  <a:solidFill>
                    <a:srgbClr val="FFC000"/>
                  </a:solidFill>
                  <a:latin typeface="Arno Pro Smbd Caption" panose="02020702040506020403" pitchFamily="18" charset="0"/>
                  <a:ea typeface="Adobe Fan Heiti Std B" panose="020B0700000000000000" pitchFamily="34" charset="-128"/>
                </a:rPr>
                <a:t>litening</a:t>
              </a:r>
              <a:r>
                <a:rPr lang="en-US" altLang="ko-KR" sz="5400" dirty="0">
                  <a:ln>
                    <a:solidFill>
                      <a:srgbClr val="2C2A25">
                        <a:alpha val="0"/>
                      </a:srgbClr>
                    </a:solidFill>
                  </a:ln>
                  <a:solidFill>
                    <a:srgbClr val="FFC000"/>
                  </a:solidFill>
                  <a:latin typeface="Arno Pro Smbd Caption" panose="02020702040506020403" pitchFamily="18" charset="0"/>
                  <a:ea typeface="Adobe Fan Heiti Std B" panose="020B0700000000000000" pitchFamily="34" charset="-128"/>
                </a:rPr>
                <a:t>.</a:t>
              </a:r>
              <a:endParaRPr lang="ko-KR" altLang="en-US" sz="5400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rgbClr val="FFC000"/>
                </a:solidFill>
                <a:latin typeface="Arno Pro Smbd Caption" panose="02020702040506020403" pitchFamily="18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8958325" y="2521032"/>
              <a:ext cx="3443225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334282" y="2767280"/>
            <a:ext cx="3523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ln>
                  <a:solidFill>
                    <a:srgbClr val="2C2A25">
                      <a:alpha val="0"/>
                    </a:srgbClr>
                  </a:solidFill>
                </a:ln>
                <a:solidFill>
                  <a:srgbClr val="FFC000"/>
                </a:solidFill>
                <a:latin typeface="Arno Pro Smbd Caption" panose="02020702040506020403" pitchFamily="18" charset="0"/>
              </a:rPr>
              <a:t>Q&amp;A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5196">
            <a:off x="6008416" y="1570436"/>
            <a:ext cx="4948424" cy="37171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0770">
            <a:off x="1065203" y="1523193"/>
            <a:ext cx="5082150" cy="3811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237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18" y="1612900"/>
            <a:ext cx="8904763" cy="466685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330200" y="241300"/>
            <a:ext cx="647700" cy="647700"/>
          </a:xfrm>
          <a:prstGeom prst="rect">
            <a:avLst/>
          </a:prstGeom>
          <a:noFill/>
          <a:ln w="38100">
            <a:solidFill>
              <a:srgbClr val="8D8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8624" y="303540"/>
            <a:ext cx="431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74882" y="226291"/>
            <a:ext cx="39460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어진 </a:t>
            </a:r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endParaRPr lang="en-US" altLang="ko-KR" sz="28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rgbClr val="FFC000"/>
              </a:solidFill>
              <a:latin typeface="+mj-lt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5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trips dir="rd"/>
      </p:transition>
    </mc:Choice>
    <mc:Fallback xmlns="">
      <p:transition spd="med">
        <p:strips dir="r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4" y="17150"/>
            <a:ext cx="12192000" cy="68580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2267359" y="854948"/>
            <a:ext cx="7629748" cy="5923414"/>
            <a:chOff x="4573022" y="948666"/>
            <a:chExt cx="6445245" cy="5044408"/>
          </a:xfrm>
        </p:grpSpPr>
        <p:grpSp>
          <p:nvGrpSpPr>
            <p:cNvPr id="20" name="그룹 19"/>
            <p:cNvGrpSpPr/>
            <p:nvPr/>
          </p:nvGrpSpPr>
          <p:grpSpPr>
            <a:xfrm>
              <a:off x="5518948" y="1337919"/>
              <a:ext cx="4314918" cy="4128672"/>
              <a:chOff x="6445649" y="1358899"/>
              <a:chExt cx="4447948" cy="4839538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8384045" y="1358899"/>
                <a:ext cx="1358900" cy="1358900"/>
              </a:xfrm>
              <a:prstGeom prst="ellipse">
                <a:avLst/>
              </a:prstGeom>
              <a:solidFill>
                <a:srgbClr val="4176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6445649" y="2512989"/>
                <a:ext cx="1358900" cy="1358900"/>
              </a:xfrm>
              <a:prstGeom prst="ellipse">
                <a:avLst/>
              </a:prstGeom>
              <a:solidFill>
                <a:srgbClr val="4176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8373717" y="3172557"/>
                <a:ext cx="1358900" cy="1358900"/>
              </a:xfrm>
              <a:prstGeom prst="ellipse">
                <a:avLst/>
              </a:prstGeom>
              <a:solidFill>
                <a:srgbClr val="4176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7307691" y="4839537"/>
                <a:ext cx="1358900" cy="1358900"/>
              </a:xfrm>
              <a:prstGeom prst="ellipse">
                <a:avLst/>
              </a:prstGeom>
              <a:solidFill>
                <a:srgbClr val="4176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9534697" y="4839537"/>
                <a:ext cx="1358900" cy="1358900"/>
              </a:xfrm>
              <a:prstGeom prst="ellipse">
                <a:avLst/>
              </a:prstGeom>
              <a:solidFill>
                <a:srgbClr val="41769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3" name="직선 연결선 42"/>
            <p:cNvCxnSpPr/>
            <p:nvPr/>
          </p:nvCxnSpPr>
          <p:spPr>
            <a:xfrm rot="8640000" flipH="1">
              <a:off x="8697221" y="3199819"/>
              <a:ext cx="1" cy="2185958"/>
            </a:xfrm>
            <a:prstGeom prst="line">
              <a:avLst/>
            </a:prstGeom>
            <a:ln>
              <a:solidFill>
                <a:srgbClr val="4176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rot="4320000" flipH="1">
              <a:off x="8791454" y="1954131"/>
              <a:ext cx="1" cy="2402432"/>
            </a:xfrm>
            <a:prstGeom prst="line">
              <a:avLst/>
            </a:prstGeom>
            <a:ln>
              <a:solidFill>
                <a:srgbClr val="4176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/>
            <p:cNvSpPr/>
            <p:nvPr/>
          </p:nvSpPr>
          <p:spPr>
            <a:xfrm>
              <a:off x="9274749" y="2305527"/>
              <a:ext cx="1318258" cy="1159295"/>
            </a:xfrm>
            <a:prstGeom prst="ellipse">
              <a:avLst/>
            </a:prstGeom>
            <a:solidFill>
              <a:srgbClr val="4176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/>
            <p:nvPr/>
          </p:nvCxnSpPr>
          <p:spPr>
            <a:xfrm rot="12960000" flipH="1">
              <a:off x="7326721" y="3196117"/>
              <a:ext cx="1" cy="2158721"/>
            </a:xfrm>
            <a:prstGeom prst="line">
              <a:avLst/>
            </a:prstGeom>
            <a:ln>
              <a:solidFill>
                <a:srgbClr val="4176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rot="17280000" flipH="1">
              <a:off x="6852012" y="1823763"/>
              <a:ext cx="1" cy="2580779"/>
            </a:xfrm>
            <a:prstGeom prst="line">
              <a:avLst/>
            </a:prstGeom>
            <a:ln>
              <a:solidFill>
                <a:srgbClr val="4176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8058498" y="1557919"/>
              <a:ext cx="0" cy="1923863"/>
            </a:xfrm>
            <a:prstGeom prst="line">
              <a:avLst/>
            </a:prstGeom>
            <a:ln>
              <a:solidFill>
                <a:srgbClr val="4176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4821" y="3893126"/>
              <a:ext cx="2643446" cy="19406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64" y="1841130"/>
              <a:ext cx="2255850" cy="19755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325" y="4175768"/>
              <a:ext cx="2394507" cy="181730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2578" y="948666"/>
              <a:ext cx="1868386" cy="163762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022" y="1720296"/>
              <a:ext cx="2590591" cy="179901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7" name="그림 66" descr="화면 캡처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941" b="96535" l="2697" r="88539">
                        <a14:backgroundMark x1="43377" y1="94286" x2="32208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30" y="3062831"/>
            <a:ext cx="1602020" cy="1454418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직사각형 36"/>
          <p:cNvSpPr/>
          <p:nvPr/>
        </p:nvSpPr>
        <p:spPr>
          <a:xfrm>
            <a:off x="330200" y="241300"/>
            <a:ext cx="647700" cy="647700"/>
          </a:xfrm>
          <a:prstGeom prst="rect">
            <a:avLst/>
          </a:prstGeom>
          <a:noFill/>
          <a:ln w="38100">
            <a:solidFill>
              <a:srgbClr val="8D8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68624" y="303540"/>
            <a:ext cx="431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044063" y="203200"/>
            <a:ext cx="39460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B</a:t>
            </a:r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rain  </a:t>
            </a:r>
            <a:r>
              <a:rPr lang="en-US" altLang="ko-KR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S</a:t>
            </a:r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torming</a:t>
            </a:r>
          </a:p>
        </p:txBody>
      </p:sp>
    </p:spTree>
    <p:extLst>
      <p:ext uri="{BB962C8B-B14F-4D97-AF65-F5344CB8AC3E}">
        <p14:creationId xmlns:p14="http://schemas.microsoft.com/office/powerpoint/2010/main" val="410640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trips dir="rd"/>
      </p:transition>
    </mc:Choice>
    <mc:Fallback xmlns="">
      <p:transition spd="med">
        <p:strips dir="r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39788" y="2390794"/>
            <a:ext cx="10598150" cy="2737591"/>
            <a:chOff x="839788" y="2390794"/>
            <a:chExt cx="10598150" cy="2737591"/>
          </a:xfrm>
        </p:grpSpPr>
        <p:sp>
          <p:nvSpPr>
            <p:cNvPr id="37" name="타원 36"/>
            <p:cNvSpPr/>
            <p:nvPr/>
          </p:nvSpPr>
          <p:spPr>
            <a:xfrm>
              <a:off x="839788" y="2603317"/>
              <a:ext cx="2312547" cy="2312547"/>
            </a:xfrm>
            <a:prstGeom prst="ellipse">
              <a:avLst/>
            </a:prstGeom>
            <a:solidFill>
              <a:srgbClr val="417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601656" y="2603317"/>
              <a:ext cx="2312547" cy="2312547"/>
            </a:xfrm>
            <a:prstGeom prst="ellipse">
              <a:avLst/>
            </a:prstGeom>
            <a:solidFill>
              <a:srgbClr val="417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363524" y="2603317"/>
              <a:ext cx="2312547" cy="2312547"/>
            </a:xfrm>
            <a:prstGeom prst="ellipse">
              <a:avLst/>
            </a:prstGeom>
            <a:solidFill>
              <a:srgbClr val="417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9125391" y="2603317"/>
              <a:ext cx="2312547" cy="2312547"/>
            </a:xfrm>
            <a:prstGeom prst="ellipse">
              <a:avLst/>
            </a:prstGeom>
            <a:solidFill>
              <a:srgbClr val="417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화면 캡처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8844" l="4959" r="95455">
                          <a14:foregroundMark x1="61157" y1="6936" x2="74380" y2="10983"/>
                          <a14:foregroundMark x1="80165" y1="13295" x2="72727" y2="19653"/>
                          <a14:foregroundMark x1="83058" y1="9827" x2="87190" y2="15607"/>
                          <a14:foregroundMark x1="87603" y1="21965" x2="85950" y2="26590"/>
                          <a14:foregroundMark x1="88017" y1="32370" x2="83471" y2="36994"/>
                          <a14:foregroundMark x1="89669" y1="41040" x2="80992" y2="48555"/>
                          <a14:foregroundMark x1="88017" y1="47977" x2="85124" y2="612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5391" y="3040065"/>
              <a:ext cx="2113883" cy="1511164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1" name="그룹 50"/>
            <p:cNvGrpSpPr/>
            <p:nvPr/>
          </p:nvGrpSpPr>
          <p:grpSpPr>
            <a:xfrm>
              <a:off x="3225192" y="2730910"/>
              <a:ext cx="2831053" cy="2053078"/>
              <a:chOff x="407489" y="1892205"/>
              <a:chExt cx="2831053" cy="2053078"/>
            </a:xfr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489" y="1892205"/>
                <a:ext cx="2260642" cy="1743923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900" y="2201360"/>
                <a:ext cx="2260642" cy="1743923"/>
              </a:xfrm>
              <a:prstGeom prst="rect">
                <a:avLst/>
              </a:prstGeom>
            </p:spPr>
          </p:pic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245" y="2721305"/>
              <a:ext cx="2812582" cy="2194559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" name="그룹 1"/>
            <p:cNvGrpSpPr/>
            <p:nvPr/>
          </p:nvGrpSpPr>
          <p:grpSpPr>
            <a:xfrm>
              <a:off x="900430" y="2390794"/>
              <a:ext cx="2190750" cy="2737591"/>
              <a:chOff x="6367161" y="-565848"/>
              <a:chExt cx="2190750" cy="2737591"/>
            </a:xfr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8" name="그룹 47"/>
              <p:cNvGrpSpPr/>
              <p:nvPr/>
            </p:nvGrpSpPr>
            <p:grpSpPr>
              <a:xfrm>
                <a:off x="6367161" y="-565848"/>
                <a:ext cx="2190750" cy="2737591"/>
                <a:chOff x="3992047" y="3137829"/>
                <a:chExt cx="3471768" cy="3257517"/>
              </a:xfrm>
            </p:grpSpPr>
            <p:pic>
              <p:nvPicPr>
                <p:cNvPr id="46" name="그림 45" descr="화면 캡처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381" b="97917" l="1124" r="97191">
                              <a14:foregroundMark x1="51685" y1="37500" x2="33146" y2="90179"/>
                              <a14:foregroundMark x1="88764" y1="52976" x2="88764" y2="61607"/>
                              <a14:foregroundMark x1="88764" y1="65774" x2="92697" y2="85714"/>
                              <a14:foregroundMark x1="25281" y1="48810" x2="32022" y2="51190"/>
                              <a14:backgroundMark x1="98876" y1="58929" x2="94382" y2="6279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2047" y="3194499"/>
                  <a:ext cx="1695687" cy="3200847"/>
                </a:xfrm>
                <a:prstGeom prst="rect">
                  <a:avLst/>
                </a:prstGeom>
              </p:spPr>
            </p:pic>
            <p:pic>
              <p:nvPicPr>
                <p:cNvPr id="47" name="그림 46" descr="화면 캡처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3988" b="97239" l="1732" r="9740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3233" y="3137829"/>
                  <a:ext cx="2200582" cy="3105584"/>
                </a:xfrm>
                <a:prstGeom prst="rect">
                  <a:avLst/>
                </a:prstGeom>
              </p:spPr>
            </p:pic>
          </p:grpSp>
          <p:sp>
            <p:nvSpPr>
              <p:cNvPr id="49" name="직사각형 48"/>
              <p:cNvSpPr/>
              <p:nvPr/>
            </p:nvSpPr>
            <p:spPr>
              <a:xfrm>
                <a:off x="6811232" y="-438165"/>
                <a:ext cx="1263135" cy="110211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582899" y="1331247"/>
            <a:ext cx="4425408" cy="5087095"/>
            <a:chOff x="963386" y="1362173"/>
            <a:chExt cx="4425408" cy="5087095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23" name="Picture 5" descr="C:\Users\user\Desktop\IPad_3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386" y="1362173"/>
              <a:ext cx="4425408" cy="5087095"/>
            </a:xfrm>
            <a:prstGeom prst="rect">
              <a:avLst/>
            </a:prstGeom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kakaotalk_1432054699240.wmv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5"/>
            <a:stretch>
              <a:fillRect/>
            </a:stretch>
          </p:blipFill>
          <p:spPr>
            <a:xfrm rot="5400000">
              <a:off x="1112447" y="2225768"/>
              <a:ext cx="4133752" cy="3362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1" name="그룹 30"/>
          <p:cNvGrpSpPr/>
          <p:nvPr/>
        </p:nvGrpSpPr>
        <p:grpSpPr>
          <a:xfrm>
            <a:off x="6611739" y="-1422008"/>
            <a:ext cx="4419103" cy="7365172"/>
            <a:chOff x="5957952" y="-1606662"/>
            <a:chExt cx="4419103" cy="7365172"/>
          </a:xfrm>
        </p:grpSpPr>
        <p:sp>
          <p:nvSpPr>
            <p:cNvPr id="32" name="타원 31"/>
            <p:cNvSpPr/>
            <p:nvPr/>
          </p:nvSpPr>
          <p:spPr>
            <a:xfrm>
              <a:off x="6711900" y="826760"/>
              <a:ext cx="2595470" cy="2498331"/>
            </a:xfrm>
            <a:prstGeom prst="ellipse">
              <a:avLst/>
            </a:prstGeom>
            <a:solidFill>
              <a:srgbClr val="4176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0853" b="89952" l="34820" r="63569">
                          <a14:backgroundMark x1="62867" y1="82794" x2="42957" y2="256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84918" y="-133628"/>
              <a:ext cx="7365172" cy="4419103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그룹 33"/>
          <p:cNvGrpSpPr/>
          <p:nvPr/>
        </p:nvGrpSpPr>
        <p:grpSpPr>
          <a:xfrm>
            <a:off x="6248574" y="1331247"/>
            <a:ext cx="4829695" cy="7748411"/>
            <a:chOff x="6265273" y="889000"/>
            <a:chExt cx="4829695" cy="7748411"/>
          </a:xfrm>
        </p:grpSpPr>
        <p:sp>
          <p:nvSpPr>
            <p:cNvPr id="35" name="타원 34"/>
            <p:cNvSpPr/>
            <p:nvPr/>
          </p:nvSpPr>
          <p:spPr>
            <a:xfrm>
              <a:off x="7382385" y="3477491"/>
              <a:ext cx="2595470" cy="2498331"/>
            </a:xfrm>
            <a:prstGeom prst="ellipse">
              <a:avLst/>
            </a:prstGeom>
            <a:solidFill>
              <a:srgbClr val="4176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6270" b="65933" l="40851" r="57084">
                          <a14:backgroundMark x1="56423" y1="47970" x2="54895" y2="59050"/>
                          <a14:backgroundMark x1="50558" y1="37853" x2="55101" y2="41019"/>
                          <a14:backgroundMark x1="51508" y1="62836" x2="54895" y2="57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05915" y="2348358"/>
              <a:ext cx="7748411" cy="4829695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직사각형 26"/>
          <p:cNvSpPr/>
          <p:nvPr/>
        </p:nvSpPr>
        <p:spPr>
          <a:xfrm>
            <a:off x="330200" y="241300"/>
            <a:ext cx="647700" cy="647700"/>
          </a:xfrm>
          <a:prstGeom prst="rect">
            <a:avLst/>
          </a:prstGeom>
          <a:noFill/>
          <a:ln w="38100">
            <a:solidFill>
              <a:srgbClr val="8D8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68624" y="303540"/>
            <a:ext cx="431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3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118144" y="203200"/>
            <a:ext cx="39460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조건</a:t>
            </a:r>
            <a:endParaRPr lang="en-US" altLang="ko-KR" sz="28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trips dir="rd"/>
      </p:transition>
    </mc:Choice>
    <mc:Fallback xmlns="">
      <p:transition spd="med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774">
                <p:cTn id="25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3"/>
            <a:ext cx="12192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0200" y="241300"/>
            <a:ext cx="647700" cy="647700"/>
          </a:xfrm>
          <a:prstGeom prst="rect">
            <a:avLst/>
          </a:prstGeom>
          <a:noFill/>
          <a:ln w="38100">
            <a:solidFill>
              <a:srgbClr val="8D8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8624" y="303540"/>
            <a:ext cx="431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4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46480" y="180429"/>
            <a:ext cx="41344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념설계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체설계</a:t>
            </a:r>
            <a:endParaRPr lang="en-US" altLang="ko-KR" sz="28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425919" y="1471840"/>
            <a:ext cx="7401789" cy="4267200"/>
            <a:chOff x="2425919" y="1471840"/>
            <a:chExt cx="7401789" cy="4267200"/>
          </a:xfrm>
        </p:grpSpPr>
        <p:sp>
          <p:nvSpPr>
            <p:cNvPr id="23" name="타원 22"/>
            <p:cNvSpPr/>
            <p:nvPr/>
          </p:nvSpPr>
          <p:spPr>
            <a:xfrm>
              <a:off x="2425919" y="1471840"/>
              <a:ext cx="4267200" cy="4267200"/>
            </a:xfrm>
            <a:prstGeom prst="ellipse">
              <a:avLst/>
            </a:prstGeom>
            <a:solidFill>
              <a:srgbClr val="EAEAEA">
                <a:alpha val="35000"/>
              </a:srgbClr>
            </a:solidFill>
            <a:ln>
              <a:solidFill>
                <a:srgbClr val="000000">
                  <a:alpha val="32941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560509" y="1471840"/>
              <a:ext cx="4267199" cy="42671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194" y="2267540"/>
              <a:ext cx="2577825" cy="2730995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919" y="2267540"/>
              <a:ext cx="3251434" cy="2675800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/>
          <p:cNvGrpSpPr/>
          <p:nvPr/>
        </p:nvGrpSpPr>
        <p:grpSpPr>
          <a:xfrm>
            <a:off x="3113692" y="1471837"/>
            <a:ext cx="5825043" cy="4309176"/>
            <a:chOff x="3113692" y="1471837"/>
            <a:chExt cx="5825043" cy="4309176"/>
          </a:xfrm>
        </p:grpSpPr>
        <p:sp>
          <p:nvSpPr>
            <p:cNvPr id="25" name="타원 24"/>
            <p:cNvSpPr/>
            <p:nvPr/>
          </p:nvSpPr>
          <p:spPr>
            <a:xfrm>
              <a:off x="3963250" y="1471837"/>
              <a:ext cx="4129420" cy="4267199"/>
            </a:xfrm>
            <a:prstGeom prst="ellipse">
              <a:avLst/>
            </a:prstGeom>
            <a:solidFill>
              <a:srgbClr val="417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241" b="95862" l="496" r="9544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692" y="1595526"/>
              <a:ext cx="5825043" cy="4185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trips dir="rd"/>
      </p:transition>
    </mc:Choice>
    <mc:Fallback xmlns="">
      <p:transition spd="med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0200" y="241300"/>
            <a:ext cx="647700" cy="647700"/>
          </a:xfrm>
          <a:prstGeom prst="rect">
            <a:avLst/>
          </a:prstGeom>
          <a:noFill/>
          <a:ln w="38100">
            <a:solidFill>
              <a:srgbClr val="8D8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8624" y="303540"/>
            <a:ext cx="431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3117" y="203200"/>
            <a:ext cx="39460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세설계</a:t>
            </a:r>
            <a:endParaRPr lang="en-US" altLang="ko-KR" sz="28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482319" y="1399227"/>
            <a:ext cx="4825410" cy="4644812"/>
          </a:xfrm>
          <a:prstGeom prst="ellipse">
            <a:avLst/>
          </a:prstGeom>
          <a:noFill/>
          <a:ln w="171450">
            <a:solidFill>
              <a:srgbClr val="417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6003996" y="3363588"/>
            <a:ext cx="2900068" cy="3980944"/>
            <a:chOff x="6003996" y="3363588"/>
            <a:chExt cx="2900068" cy="3980944"/>
          </a:xfrm>
        </p:grpSpPr>
        <p:sp>
          <p:nvSpPr>
            <p:cNvPr id="13" name="타원 12"/>
            <p:cNvSpPr/>
            <p:nvPr/>
          </p:nvSpPr>
          <p:spPr>
            <a:xfrm>
              <a:off x="6670867" y="4478584"/>
              <a:ext cx="1566327" cy="1507705"/>
            </a:xfrm>
            <a:prstGeom prst="ellipse">
              <a:avLst/>
            </a:prstGeom>
            <a:solidFill>
              <a:srgbClr val="4176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255" b="96215" l="20983" r="7629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463558" y="3904026"/>
              <a:ext cx="3980944" cy="2900068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그룹 26"/>
          <p:cNvGrpSpPr/>
          <p:nvPr/>
        </p:nvGrpSpPr>
        <p:grpSpPr>
          <a:xfrm>
            <a:off x="6848768" y="913384"/>
            <a:ext cx="2348061" cy="3913435"/>
            <a:chOff x="6848768" y="913384"/>
            <a:chExt cx="2348061" cy="3913435"/>
          </a:xfrm>
        </p:grpSpPr>
        <p:sp>
          <p:nvSpPr>
            <p:cNvPr id="11" name="타원 10"/>
            <p:cNvSpPr/>
            <p:nvPr/>
          </p:nvSpPr>
          <p:spPr>
            <a:xfrm>
              <a:off x="7297818" y="2116250"/>
              <a:ext cx="1566327" cy="1507705"/>
            </a:xfrm>
            <a:prstGeom prst="ellipse">
              <a:avLst/>
            </a:prstGeom>
            <a:solidFill>
              <a:srgbClr val="4176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91" b="89952" l="24453" r="75258">
                          <a14:backgroundMark x1="46840" y1="53820" x2="56506" y2="41156"/>
                          <a14:backgroundMark x1="41760" y1="57261" x2="41760" y2="36132"/>
                          <a14:backgroundMark x1="41925" y1="59463" x2="62371" y2="59807"/>
                          <a14:backgroundMark x1="70549" y1="62010" x2="69393" y2="56917"/>
                          <a14:backgroundMark x1="30401" y1="77770" x2="32466" y2="790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66081" y="1696071"/>
              <a:ext cx="3913435" cy="2348061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그룹 25"/>
          <p:cNvGrpSpPr/>
          <p:nvPr/>
        </p:nvGrpSpPr>
        <p:grpSpPr>
          <a:xfrm>
            <a:off x="4848123" y="-53349"/>
            <a:ext cx="2231907" cy="3719845"/>
            <a:chOff x="4848123" y="-53349"/>
            <a:chExt cx="2231907" cy="3719845"/>
          </a:xfrm>
        </p:grpSpPr>
        <p:sp>
          <p:nvSpPr>
            <p:cNvPr id="8" name="타원 7"/>
            <p:cNvSpPr/>
            <p:nvPr/>
          </p:nvSpPr>
          <p:spPr>
            <a:xfrm>
              <a:off x="5104540" y="760843"/>
              <a:ext cx="1566327" cy="1507705"/>
            </a:xfrm>
            <a:prstGeom prst="ellipse">
              <a:avLst/>
            </a:prstGeom>
            <a:solidFill>
              <a:srgbClr val="4176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380" b="85822" l="19455" r="65717">
                          <a14:foregroundMark x1="62867" y1="57398" x2="58901" y2="44460"/>
                          <a14:foregroundMark x1="54936" y1="49553" x2="60967" y2="60908"/>
                          <a14:foregroundMark x1="57001" y1="46043" x2="55101" y2="59945"/>
                          <a14:foregroundMark x1="57001" y1="45079" x2="60223" y2="46387"/>
                          <a14:foregroundMark x1="55845" y1="45423" x2="58695" y2="43221"/>
                          <a14:foregroundMark x1="60471" y1="59945" x2="63445" y2="59532"/>
                          <a14:foregroundMark x1="62825" y1="50929" x2="63899" y2="55334"/>
                          <a14:foregroundMark x1="58777" y1="63317" x2="61669" y2="61390"/>
                          <a14:foregroundMark x1="61793" y1="61734" x2="62825" y2="60289"/>
                          <a14:foregroundMark x1="59521" y1="63661" x2="62619" y2="60977"/>
                          <a14:foregroundMark x1="58777" y1="63317" x2="59645" y2="63661"/>
                          <a14:foregroundMark x1="63445" y1="58775" x2="64023" y2="55196"/>
                          <a14:foregroundMark x1="58653" y1="43772" x2="61421" y2="46043"/>
                          <a14:foregroundMark x1="63486" y1="52030" x2="61421" y2="46249"/>
                          <a14:foregroundMark x1="61462" y1="45974" x2="63197" y2="49209"/>
                          <a14:foregroundMark x1="64064" y1="53338" x2="63445" y2="50172"/>
                          <a14:foregroundMark x1="55721" y1="44253" x2="58406" y2="43083"/>
                          <a14:foregroundMark x1="57869" y1="42602" x2="60553" y2="44873"/>
                          <a14:foregroundMark x1="58901" y1="42808" x2="61338" y2="45354"/>
                          <a14:foregroundMark x1="59975" y1="43221" x2="62247" y2="46249"/>
                          <a14:foregroundMark x1="46634" y1="66070" x2="56547" y2="74260"/>
                          <a14:foregroundMark x1="49153" y1="80385" x2="56506" y2="76600"/>
                          <a14:foregroundMark x1="56258" y1="71645" x2="57208" y2="76050"/>
                          <a14:foregroundMark x1="44362" y1="76807" x2="48864" y2="81487"/>
                          <a14:foregroundMark x1="47212" y1="81831" x2="46716" y2="79628"/>
                          <a14:foregroundMark x1="43494" y1="80041" x2="37546" y2="65726"/>
                          <a14:foregroundMark x1="36927" y1="72264" x2="38992" y2="78458"/>
                          <a14:foregroundMark x1="36349" y1="73847" x2="37877" y2="77839"/>
                          <a14:foregroundMark x1="37381" y1="53407" x2="39405" y2="31452"/>
                          <a14:foregroundMark x1="41553" y1="28837" x2="50558" y2="53613"/>
                          <a14:foregroundMark x1="48740" y1="60496" x2="48740" y2="40606"/>
                          <a14:foregroundMark x1="24122" y1="48589" x2="26270" y2="57398"/>
                          <a14:foregroundMark x1="24742" y1="67515" x2="28418" y2="523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04154" y="690620"/>
              <a:ext cx="3719845" cy="2231907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3" name="그룹 32"/>
          <p:cNvGrpSpPr/>
          <p:nvPr/>
        </p:nvGrpSpPr>
        <p:grpSpPr>
          <a:xfrm>
            <a:off x="2852288" y="2116249"/>
            <a:ext cx="1566327" cy="1507705"/>
            <a:chOff x="2852288" y="2116249"/>
            <a:chExt cx="1566327" cy="1507705"/>
          </a:xfrm>
        </p:grpSpPr>
        <p:sp>
          <p:nvSpPr>
            <p:cNvPr id="15" name="타원 14"/>
            <p:cNvSpPr/>
            <p:nvPr/>
          </p:nvSpPr>
          <p:spPr>
            <a:xfrm>
              <a:off x="2852288" y="2116249"/>
              <a:ext cx="1566327" cy="1507705"/>
            </a:xfrm>
            <a:prstGeom prst="ellipse">
              <a:avLst/>
            </a:prstGeom>
            <a:solidFill>
              <a:srgbClr val="4176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 descr="화면 캡처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393" y="2243898"/>
              <a:ext cx="1488115" cy="1252405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20" name="그룹 19"/>
          <p:cNvGrpSpPr/>
          <p:nvPr/>
        </p:nvGrpSpPr>
        <p:grpSpPr>
          <a:xfrm>
            <a:off x="2891393" y="3496303"/>
            <a:ext cx="2525218" cy="3361697"/>
            <a:chOff x="2891393" y="3496303"/>
            <a:chExt cx="2525218" cy="3361697"/>
          </a:xfrm>
        </p:grpSpPr>
        <p:sp>
          <p:nvSpPr>
            <p:cNvPr id="9" name="타원 8"/>
            <p:cNvSpPr/>
            <p:nvPr/>
          </p:nvSpPr>
          <p:spPr>
            <a:xfrm>
              <a:off x="3362825" y="4478585"/>
              <a:ext cx="1566327" cy="1507705"/>
            </a:xfrm>
            <a:prstGeom prst="ellipse">
              <a:avLst/>
            </a:prstGeom>
            <a:solidFill>
              <a:srgbClr val="4176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343" b="98005" l="2344" r="95938">
                          <a14:foregroundMark x1="7031" y1="20070" x2="16250" y2="28638"/>
                          <a14:foregroundMark x1="12969" y1="29577" x2="15625" y2="31103"/>
                          <a14:foregroundMark x1="13438" y1="40845" x2="13594" y2="414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393" y="3496303"/>
              <a:ext cx="2525218" cy="336169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343227" y="972641"/>
            <a:ext cx="9321537" cy="5670692"/>
            <a:chOff x="1435230" y="831150"/>
            <a:chExt cx="9321537" cy="56706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230" y="831150"/>
              <a:ext cx="9321537" cy="56706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" name="넘기기.wmv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5"/>
            <a:stretch>
              <a:fillRect/>
            </a:stretch>
          </p:blipFill>
          <p:spPr>
            <a:xfrm>
              <a:off x="2553301" y="1175656"/>
              <a:ext cx="7069669" cy="442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2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trips dir="rd"/>
      </p:transition>
    </mc:Choice>
    <mc:Fallback xmlns="">
      <p:transition spd="med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547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0200" y="241300"/>
            <a:ext cx="647700" cy="647700"/>
          </a:xfrm>
          <a:prstGeom prst="rect">
            <a:avLst/>
          </a:prstGeom>
          <a:noFill/>
          <a:ln w="38100">
            <a:solidFill>
              <a:srgbClr val="8D8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8624" y="303540"/>
            <a:ext cx="431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88736" y="180429"/>
            <a:ext cx="39460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체평가</a:t>
            </a:r>
            <a:endParaRPr lang="en-US" altLang="ko-KR" sz="28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54050" y="2746931"/>
            <a:ext cx="10440304" cy="3320634"/>
            <a:chOff x="654050" y="2746931"/>
            <a:chExt cx="10440304" cy="332063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627" y="3070096"/>
              <a:ext cx="2624727" cy="2997469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54050" y="2746931"/>
              <a:ext cx="7965386" cy="646331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30" pitchFamily="18" charset="-127"/>
                  <a:ea typeface="-윤고딕330" pitchFamily="18" charset="-127"/>
                </a:rPr>
                <a:t>“Creativity is just connecting things"</a:t>
              </a:r>
              <a:endPara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182271" y="3396094"/>
              <a:ext cx="1314206" cy="400110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Steve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 Jobs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54050" y="2463899"/>
            <a:ext cx="10579046" cy="3597633"/>
            <a:chOff x="515308" y="2469932"/>
            <a:chExt cx="10579046" cy="35976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7402" y="3070097"/>
              <a:ext cx="3306952" cy="2997468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15308" y="2469932"/>
              <a:ext cx="9081332" cy="1200329"/>
            </a:xfrm>
            <a:prstGeom prst="rect">
              <a:avLst/>
            </a:prstGeom>
            <a:solidFill>
              <a:srgbClr val="000000">
                <a:alpha val="72941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“TRIZ </a:t>
              </a:r>
              <a:r>
                <a: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  <a:cs typeface="Ebrima" panose="02000000000000000000" pitchFamily="2" charset="0"/>
                </a:rPr>
                <a:t>기법 중 </a:t>
              </a:r>
              <a:endPara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Ebrima" panose="02000000000000000000" pitchFamily="2" charset="0"/>
              </a:endParaRPr>
            </a:p>
            <a:p>
              <a:pPr algn="ctr"/>
              <a:r>
                <a: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  <a:cs typeface="Ebrima" panose="02000000000000000000" pitchFamily="2" charset="0"/>
                </a:rPr>
                <a:t>    추출은 </a:t>
              </a:r>
              <a:r>
                <a: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Ebrima" panose="02000000000000000000" pitchFamily="2" charset="0"/>
                  <a:ea typeface="휴먼엑스포" panose="02030504000101010101" pitchFamily="18" charset="-127"/>
                  <a:cs typeface="Ebrima" panose="02000000000000000000" pitchFamily="2" charset="0"/>
                </a:rPr>
                <a:t>필요한 것만 뽑아 쓰는 것이다</a:t>
              </a:r>
              <a:r>
                <a: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”</a:t>
              </a:r>
              <a:endPara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Ebrima" panose="02000000000000000000" pitchFamily="2" charset="0"/>
                <a:ea typeface="휴먼엑스포" panose="02030504000101010101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81034" y="3670261"/>
              <a:ext cx="1266692" cy="338554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Ebrima" panose="02000000000000000000" pitchFamily="2" charset="0"/>
                  <a:ea typeface="휴먼엑스포" panose="02030504000101010101" pitchFamily="18" charset="-127"/>
                  <a:cs typeface="Ebrima" panose="02000000000000000000" pitchFamily="2" charset="0"/>
                </a:rPr>
                <a:t>신정호 박사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55" b="96215" l="20983" r="762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83478" y="683077"/>
            <a:ext cx="7997585" cy="5826141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trips dir="rd"/>
      </p:transition>
    </mc:Choice>
    <mc:Fallback xmlns="">
      <p:transition spd="med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0200" y="241300"/>
            <a:ext cx="647700" cy="647700"/>
          </a:xfrm>
          <a:prstGeom prst="rect">
            <a:avLst/>
          </a:prstGeom>
          <a:noFill/>
          <a:ln w="38100">
            <a:solidFill>
              <a:srgbClr val="8D8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8624" y="303540"/>
            <a:ext cx="431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7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4882" y="203200"/>
            <a:ext cx="39460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론 및 </a:t>
            </a:r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낀 점</a:t>
            </a:r>
            <a:endParaRPr lang="en-US" altLang="ko-KR" sz="28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7626">
            <a:off x="6245660" y="1717720"/>
            <a:ext cx="4703012" cy="316649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3148">
            <a:off x="1610422" y="1945108"/>
            <a:ext cx="3981985" cy="29677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8508">
            <a:off x="3054690" y="1698930"/>
            <a:ext cx="6469143" cy="364966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410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trips dir="rd"/>
      </p:transition>
    </mc:Choice>
    <mc:Fallback xmlns="">
      <p:transition spd="med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0200" y="241300"/>
            <a:ext cx="647700" cy="647700"/>
          </a:xfrm>
          <a:prstGeom prst="rect">
            <a:avLst/>
          </a:prstGeom>
          <a:noFill/>
          <a:ln w="38100">
            <a:solidFill>
              <a:srgbClr val="8D8A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8624" y="303540"/>
            <a:ext cx="431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4882" y="203200"/>
            <a:ext cx="39460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</a:t>
            </a:r>
            <a:r>
              <a:rPr lang="ko-KR" altLang="en-US" sz="2800" dirty="0">
                <a:ln>
                  <a:solidFill>
                    <a:srgbClr val="F51979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고문헌</a:t>
            </a:r>
            <a:endParaRPr lang="en-US" altLang="ko-KR" sz="2800" dirty="0">
              <a:ln>
                <a:solidFill>
                  <a:srgbClr val="F51979">
                    <a:alpha val="0"/>
                  </a:srgb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77900" y="1547244"/>
            <a:ext cx="5422248" cy="4140592"/>
            <a:chOff x="1569350" y="1144091"/>
            <a:chExt cx="5422248" cy="4140592"/>
          </a:xfrm>
        </p:grpSpPr>
        <p:pic>
          <p:nvPicPr>
            <p:cNvPr id="3" name="그림 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33924">
              <a:off x="1569350" y="1144091"/>
              <a:ext cx="5296808" cy="35960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14469">
              <a:off x="1735598" y="4669130"/>
              <a:ext cx="52560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FC000"/>
                  </a:solidFill>
                </a:rPr>
                <a:t>https://www.youtube.com/watch?v=eWfF-wrE08Y</a:t>
              </a:r>
            </a:p>
            <a:p>
              <a:endParaRPr lang="ko-KR" altLang="en-US" dirty="0">
                <a:solidFill>
                  <a:srgbClr val="FFC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020953" y="501521"/>
            <a:ext cx="5828861" cy="3645786"/>
            <a:chOff x="-7515005" y="-1658211"/>
            <a:chExt cx="5828861" cy="3645786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6800">
              <a:off x="-7515005" y="-1658211"/>
              <a:ext cx="5828861" cy="3316423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3" name="직사각형 12"/>
            <p:cNvSpPr/>
            <p:nvPr/>
          </p:nvSpPr>
          <p:spPr>
            <a:xfrm rot="21294809">
              <a:off x="-6500396" y="1649021"/>
              <a:ext cx="43284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600" b="1" dirty="0">
                  <a:solidFill>
                    <a:srgbClr val="FFC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http://www.lego.com/en-us/mindstorms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909535" y="2159732"/>
            <a:ext cx="8294258" cy="3915352"/>
            <a:chOff x="-7404679" y="42352"/>
            <a:chExt cx="8294258" cy="3915352"/>
          </a:xfrm>
        </p:grpSpPr>
        <p:pic>
          <p:nvPicPr>
            <p:cNvPr id="9" name="그림 8" descr="화면 캡처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1473">
              <a:off x="-6616863" y="42352"/>
              <a:ext cx="6096000" cy="3558903"/>
            </a:xfrm>
            <a:prstGeom prst="rect">
              <a:avLst/>
            </a:prstGeom>
            <a:no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8" name="직사각형 17"/>
            <p:cNvSpPr/>
            <p:nvPr/>
          </p:nvSpPr>
          <p:spPr>
            <a:xfrm rot="21345789">
              <a:off x="-7404679" y="3619150"/>
              <a:ext cx="8294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600" b="1" dirty="0">
                  <a:solidFill>
                    <a:srgbClr val="FFC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http://samsungenc.co.kr/index.php?document_srl=2042&amp;mid=boarddxsub7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83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strips dir="rd"/>
      </p:transition>
    </mc:Choice>
    <mc:Fallback xmlns="">
      <p:transition spd="med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105</Words>
  <Application>Microsoft Office PowerPoint</Application>
  <PresentationFormat>와이드스크린</PresentationFormat>
  <Paragraphs>31</Paragraphs>
  <Slides>10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Arial</vt:lpstr>
      <vt:lpstr>맑은 고딕</vt:lpstr>
      <vt:lpstr>Ebrima</vt:lpstr>
      <vt:lpstr>휴먼엑스포</vt:lpstr>
      <vt:lpstr>-윤고딕330</vt:lpstr>
      <vt:lpstr>Arno Pro Smbd Caption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lmd0520@naver.com</cp:lastModifiedBy>
  <cp:revision>82</cp:revision>
  <dcterms:created xsi:type="dcterms:W3CDTF">2013-08-27T05:45:51Z</dcterms:created>
  <dcterms:modified xsi:type="dcterms:W3CDTF">2023-01-24T10:04:41Z</dcterms:modified>
</cp:coreProperties>
</file>